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272"/>
    <p:restoredTop sz="94896"/>
  </p:normalViewPr>
  <p:slideViewPr>
    <p:cSldViewPr snapToGrid="0" snapToObjects="1">
      <p:cViewPr>
        <p:scale>
          <a:sx n="100" d="100"/>
          <a:sy n="100" d="100"/>
        </p:scale>
        <p:origin x="14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7/15/16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7/15/16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7/15/16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7/15/16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7/15/16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61895" y="1426849"/>
            <a:ext cx="8915399" cy="2549770"/>
          </a:xfrm>
        </p:spPr>
        <p:txBody>
          <a:bodyPr>
            <a:normAutofit fontScale="90000"/>
          </a:bodyPr>
          <a:lstStyle/>
          <a:p>
            <a:r>
              <a:rPr lang="en-US" dirty="0" smtClean="0"/>
              <a:t>TECHNICAL BRIEFING</a:t>
            </a:r>
            <a:br>
              <a:rPr lang="en-US" dirty="0" smtClean="0"/>
            </a:br>
            <a:r>
              <a:rPr lang="en-US" dirty="0" smtClean="0"/>
              <a:t>ON PROOF CORING WORKS </a:t>
            </a:r>
            <a:br>
              <a:rPr lang="en-US" dirty="0" smtClean="0"/>
            </a:br>
            <a:r>
              <a:rPr lang="en-US" dirty="0" smtClean="0"/>
              <a:t>FOR MICROPILES</a:t>
            </a:r>
            <a:endParaRPr lang="en-US" dirty="0"/>
          </a:p>
        </p:txBody>
      </p:sp>
      <p:sp>
        <p:nvSpPr>
          <p:cNvPr id="3" name="Subtitle 2"/>
          <p:cNvSpPr>
            <a:spLocks noGrp="1"/>
          </p:cNvSpPr>
          <p:nvPr>
            <p:ph type="subTitle" idx="1"/>
          </p:nvPr>
        </p:nvSpPr>
        <p:spPr>
          <a:xfrm>
            <a:off x="2561895" y="3413478"/>
            <a:ext cx="8915399" cy="1126283"/>
          </a:xfrm>
        </p:spPr>
        <p:txBody>
          <a:bodyPr/>
          <a:lstStyle/>
          <a:p>
            <a:endParaRPr lang="en-US" dirty="0"/>
          </a:p>
        </p:txBody>
      </p:sp>
      <p:pic>
        <p:nvPicPr>
          <p:cNvPr id="4" name="Picture 9"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651" y="5234354"/>
            <a:ext cx="725522" cy="974781"/>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auto">
          <a:xfrm>
            <a:off x="9244046" y="5158154"/>
            <a:ext cx="223324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altLang="en-US" sz="1200" dirty="0">
                <a:latin typeface="Times New Roman" charset="0"/>
              </a:rPr>
              <a:t>Presented by,</a:t>
            </a:r>
          </a:p>
          <a:p>
            <a:pPr>
              <a:spcBef>
                <a:spcPct val="50000"/>
              </a:spcBef>
            </a:pPr>
            <a:r>
              <a:rPr lang="en-US" altLang="en-US" sz="1200" dirty="0">
                <a:latin typeface="Times New Roman" charset="0"/>
              </a:rPr>
              <a:t>SS </a:t>
            </a:r>
            <a:r>
              <a:rPr lang="en-US" altLang="en-US" sz="1200" dirty="0" err="1">
                <a:latin typeface="Times New Roman" charset="0"/>
              </a:rPr>
              <a:t>Liew</a:t>
            </a:r>
            <a:endParaRPr lang="en-US" altLang="en-US" sz="1200" dirty="0">
              <a:latin typeface="Times New Roman" charset="0"/>
            </a:endParaRPr>
          </a:p>
          <a:p>
            <a:pPr>
              <a:spcBef>
                <a:spcPct val="50000"/>
              </a:spcBef>
            </a:pPr>
            <a:r>
              <a:rPr lang="en-US" altLang="en-US" sz="1200" dirty="0" err="1" smtClean="0">
                <a:latin typeface="Times New Roman" charset="0"/>
              </a:rPr>
              <a:t>Foundtest</a:t>
            </a:r>
            <a:r>
              <a:rPr lang="en-US" altLang="en-US" sz="1200" dirty="0" smtClean="0">
                <a:latin typeface="Times New Roman" charset="0"/>
              </a:rPr>
              <a:t> Drilling </a:t>
            </a:r>
            <a:r>
              <a:rPr lang="en-US" altLang="en-US" sz="1200" dirty="0" err="1">
                <a:latin typeface="Times New Roman" charset="0"/>
              </a:rPr>
              <a:t>Sdn</a:t>
            </a:r>
            <a:r>
              <a:rPr lang="en-US" altLang="en-US" sz="1200" dirty="0">
                <a:latin typeface="Times New Roman" charset="0"/>
              </a:rPr>
              <a:t> Bhd</a:t>
            </a:r>
            <a:r>
              <a:rPr lang="en-US" altLang="en-US" sz="1200" dirty="0" smtClean="0">
                <a:latin typeface="Times New Roman" charset="0"/>
              </a:rPr>
              <a:t>.</a:t>
            </a:r>
          </a:p>
          <a:p>
            <a:pPr>
              <a:spcBef>
                <a:spcPct val="50000"/>
              </a:spcBef>
            </a:pPr>
            <a:r>
              <a:rPr lang="en-US" altLang="en-US" sz="1200" dirty="0" smtClean="0">
                <a:latin typeface="Times New Roman" charset="0"/>
              </a:rPr>
              <a:t>http://</a:t>
            </a:r>
            <a:r>
              <a:rPr lang="en-US" altLang="en-US" sz="1200" dirty="0" err="1" smtClean="0">
                <a:latin typeface="Times New Roman" charset="0"/>
              </a:rPr>
              <a:t>drilling.my</a:t>
            </a:r>
            <a:endParaRPr lang="en-US" altLang="en-US" sz="1200" dirty="0">
              <a:latin typeface="Times New Roman" charset="0"/>
            </a:endParaRPr>
          </a:p>
        </p:txBody>
      </p:sp>
    </p:spTree>
    <p:extLst>
      <p:ext uri="{BB962C8B-B14F-4D97-AF65-F5344CB8AC3E}">
        <p14:creationId xmlns:p14="http://schemas.microsoft.com/office/powerpoint/2010/main" val="826656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Proof Coring is one of the method commonly used to determine the concrete / grout quality in cast in situ pile shaft or jet-grouted soil.</a:t>
            </a:r>
          </a:p>
          <a:p>
            <a:r>
              <a:rPr lang="en-US" dirty="0" smtClean="0"/>
              <a:t>By performing a proof coring, core samples of concrete or grout which is not visible underneath the ground can be obtained for observation in term of its quality, integrity and even tested for its strength (Optional Lab test).</a:t>
            </a:r>
          </a:p>
          <a:p>
            <a:r>
              <a:rPr lang="en-US" dirty="0" smtClean="0"/>
              <a:t>Proof Coring is carried out by performing a deep vertical drilling at desired point using a Drilling Machine and core samples would be obtained by using a Core Barrel.</a:t>
            </a:r>
            <a:endParaRPr lang="en-US" dirty="0"/>
          </a:p>
        </p:txBody>
      </p:sp>
    </p:spTree>
    <p:extLst>
      <p:ext uri="{BB962C8B-B14F-4D97-AF65-F5344CB8AC3E}">
        <p14:creationId xmlns:p14="http://schemas.microsoft.com/office/powerpoint/2010/main" val="131364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Equipment</a:t>
            </a:r>
            <a:endParaRPr lang="en-US" dirty="0"/>
          </a:p>
        </p:txBody>
      </p:sp>
      <p:pic>
        <p:nvPicPr>
          <p:cNvPr id="8" name="Content Placeholder 7"/>
          <p:cNvPicPr>
            <a:picLocks noGrp="1" noChangeAspect="1"/>
          </p:cNvPicPr>
          <p:nvPr>
            <p:ph idx="1"/>
          </p:nvPr>
        </p:nvPicPr>
        <p:blipFill rotWithShape="1">
          <a:blip r:embed="rId2">
            <a:extLst>
              <a:ext uri="{28A0092B-C50C-407E-A947-70E740481C1C}">
                <a14:useLocalDpi xmlns:a14="http://schemas.microsoft.com/office/drawing/2010/main" val="0"/>
              </a:ext>
            </a:extLst>
          </a:blip>
          <a:srcRect l="-7176" t="45" r="7200" b="-45"/>
          <a:stretch/>
        </p:blipFill>
        <p:spPr>
          <a:xfrm>
            <a:off x="2325100" y="1645555"/>
            <a:ext cx="5036400" cy="3778250"/>
          </a:xfr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2" t="-2" r="6530" b="47246"/>
          <a:stretch/>
        </p:blipFill>
        <p:spPr>
          <a:xfrm>
            <a:off x="6629668" y="3240000"/>
            <a:ext cx="3600000" cy="3618000"/>
          </a:xfrm>
          <a:prstGeom prst="rect">
            <a:avLst/>
          </a:prstGeom>
        </p:spPr>
      </p:pic>
      <p:sp>
        <p:nvSpPr>
          <p:cNvPr id="10" name="TextBox 9"/>
          <p:cNvSpPr txBox="1"/>
          <p:nvPr/>
        </p:nvSpPr>
        <p:spPr>
          <a:xfrm>
            <a:off x="7493000" y="1645555"/>
            <a:ext cx="2311400" cy="646331"/>
          </a:xfrm>
          <a:prstGeom prst="rect">
            <a:avLst/>
          </a:prstGeom>
          <a:noFill/>
        </p:spPr>
        <p:txBody>
          <a:bodyPr wrap="square" rtlCol="0">
            <a:spAutoFit/>
          </a:bodyPr>
          <a:lstStyle/>
          <a:p>
            <a:r>
              <a:rPr lang="en-US" smtClean="0"/>
              <a:t>YWE D90R Boring Machine</a:t>
            </a:r>
            <a:endParaRPr lang="en-US" dirty="0"/>
          </a:p>
        </p:txBody>
      </p:sp>
      <p:sp>
        <p:nvSpPr>
          <p:cNvPr id="11" name="TextBox 10"/>
          <p:cNvSpPr txBox="1"/>
          <p:nvPr/>
        </p:nvSpPr>
        <p:spPr>
          <a:xfrm>
            <a:off x="3670300" y="5981700"/>
            <a:ext cx="2832100" cy="646331"/>
          </a:xfrm>
          <a:prstGeom prst="rect">
            <a:avLst/>
          </a:prstGeom>
          <a:noFill/>
        </p:spPr>
        <p:txBody>
          <a:bodyPr wrap="square" rtlCol="0">
            <a:spAutoFit/>
          </a:bodyPr>
          <a:lstStyle/>
          <a:p>
            <a:r>
              <a:rPr lang="en-US" dirty="0" smtClean="0"/>
              <a:t>NMLC Core Barrel </a:t>
            </a:r>
            <a:r>
              <a:rPr lang="en-US" smtClean="0"/>
              <a:t>with Diamond Core Bit</a:t>
            </a:r>
            <a:endParaRPr lang="en-US"/>
          </a:p>
        </p:txBody>
      </p:sp>
    </p:spTree>
    <p:extLst>
      <p:ext uri="{BB962C8B-B14F-4D97-AF65-F5344CB8AC3E}">
        <p14:creationId xmlns:p14="http://schemas.microsoft.com/office/powerpoint/2010/main" val="577279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lstStyle/>
          <a:p>
            <a:pPr>
              <a:buFont typeface="+mj-lt"/>
              <a:buAutoNum type="arabicPeriod"/>
            </a:pPr>
            <a:r>
              <a:rPr lang="en-US" dirty="0" smtClean="0"/>
              <a:t>Drilling Machine would be set up on the desired point.</a:t>
            </a:r>
          </a:p>
          <a:p>
            <a:pPr>
              <a:buFont typeface="+mj-lt"/>
              <a:buAutoNum type="arabicPeriod"/>
            </a:pPr>
            <a:r>
              <a:rPr lang="en-US" dirty="0" smtClean="0"/>
              <a:t>A NMLC Core Barrel (Core Sample is 54mm diameter) would be attached to the drilling machine for the core sampling purpose.</a:t>
            </a:r>
          </a:p>
          <a:p>
            <a:pPr>
              <a:buFont typeface="+mj-lt"/>
              <a:buAutoNum type="arabicPeriod"/>
            </a:pPr>
            <a:r>
              <a:rPr lang="en-US" dirty="0" smtClean="0"/>
              <a:t>Once the vertically had been properly aligned, downward coring could be initiated at a controlled speed.</a:t>
            </a:r>
          </a:p>
          <a:p>
            <a:pPr>
              <a:buFont typeface="+mj-lt"/>
              <a:buAutoNum type="arabicPeriod"/>
            </a:pPr>
            <a:r>
              <a:rPr lang="en-US" dirty="0" smtClean="0"/>
              <a:t>Core samples would be collected every 1.5m run, properly stored and labelled in a core box prepared.  Core description, Recovery Ratio and RQD would be logged in a </a:t>
            </a:r>
            <a:r>
              <a:rPr lang="en-US" dirty="0" err="1" smtClean="0"/>
              <a:t>borelog</a:t>
            </a:r>
            <a:r>
              <a:rPr lang="en-US" dirty="0" smtClean="0"/>
              <a:t> as field record.</a:t>
            </a:r>
          </a:p>
          <a:p>
            <a:pPr>
              <a:buFont typeface="+mj-lt"/>
              <a:buAutoNum type="arabicPeriod"/>
            </a:pPr>
            <a:r>
              <a:rPr lang="en-US" dirty="0" smtClean="0"/>
              <a:t>The engineers could visibly inspect the core samples or sent to the laboratory for compressive strength test.</a:t>
            </a:r>
          </a:p>
          <a:p>
            <a:endParaRPr lang="en-US" dirty="0"/>
          </a:p>
        </p:txBody>
      </p:sp>
    </p:spTree>
    <p:extLst>
      <p:ext uri="{BB962C8B-B14F-4D97-AF65-F5344CB8AC3E}">
        <p14:creationId xmlns:p14="http://schemas.microsoft.com/office/powerpoint/2010/main" val="94883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Issue</a:t>
            </a:r>
            <a:endParaRPr lang="en-US" dirty="0"/>
          </a:p>
        </p:txBody>
      </p:sp>
      <p:sp>
        <p:nvSpPr>
          <p:cNvPr id="3" name="Content Placeholder 2"/>
          <p:cNvSpPr>
            <a:spLocks noGrp="1"/>
          </p:cNvSpPr>
          <p:nvPr>
            <p:ph idx="1"/>
          </p:nvPr>
        </p:nvSpPr>
        <p:spPr/>
        <p:txBody>
          <a:bodyPr/>
          <a:lstStyle/>
          <a:p>
            <a:r>
              <a:rPr lang="en-US" b="1" dirty="0"/>
              <a:t>The subject to core is the grout </a:t>
            </a:r>
            <a:r>
              <a:rPr lang="en-US" b="1" dirty="0" smtClean="0"/>
              <a:t>inside </a:t>
            </a:r>
            <a:r>
              <a:rPr lang="en-US" b="1" dirty="0" err="1" smtClean="0"/>
              <a:t>micropile</a:t>
            </a:r>
            <a:r>
              <a:rPr lang="en-US" b="1" dirty="0" smtClean="0"/>
              <a:t> </a:t>
            </a:r>
            <a:r>
              <a:rPr lang="en-US" b="1" dirty="0"/>
              <a:t>API pipe of approximately 100mm inner diameter space using our core barrel of approximately 80mm outer diameter (Only left 10mm allowance space).  </a:t>
            </a:r>
            <a:r>
              <a:rPr lang="en-US" b="1" u="sng" dirty="0"/>
              <a:t>The risk of damaging the coring accessories is high due to the unprecedented alignment of the API pipe underneath the ground up to the depth of 30m.  A very minor inclination of the pipe could leads to collision of the core bit and API pipe of the pile.  Therefore, client needs to agree with the clause to bear the cost of the drilling accessories if damaged (Specified in the quotation).  If the coring path collides with the API pipe, further coring deeper is </a:t>
            </a:r>
            <a:r>
              <a:rPr lang="en-US" b="1" u="sng" dirty="0" smtClean="0"/>
              <a:t>might be no </a:t>
            </a:r>
            <a:r>
              <a:rPr lang="en-US" b="1" u="sng" dirty="0"/>
              <a:t>longer feasible, and we do not responsible for the damage of the API pipe during the coring works</a:t>
            </a:r>
            <a:r>
              <a:rPr lang="en-US" b="1" u="sng" dirty="0" smtClean="0"/>
              <a:t>.</a:t>
            </a:r>
            <a:endParaRPr lang="en-US" dirty="0"/>
          </a:p>
        </p:txBody>
      </p:sp>
    </p:spTree>
    <p:extLst>
      <p:ext uri="{BB962C8B-B14F-4D97-AF65-F5344CB8AC3E}">
        <p14:creationId xmlns:p14="http://schemas.microsoft.com/office/powerpoint/2010/main" val="1376062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2629" y="342901"/>
            <a:ext cx="2289224" cy="4076700"/>
          </a:xfrm>
          <a:prstGeom prst="rect">
            <a:avLst/>
          </a:prstGeom>
        </p:spPr>
      </p:pic>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43406" y="342900"/>
            <a:ext cx="2289223" cy="4076700"/>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1852" y="342900"/>
            <a:ext cx="2289224" cy="4076700"/>
          </a:xfrm>
          <a:prstGeom prst="rect">
            <a:avLst/>
          </a:prstGeom>
        </p:spPr>
      </p:pic>
      <p:sp>
        <p:nvSpPr>
          <p:cNvPr id="11" name="TextBox 10"/>
          <p:cNvSpPr txBox="1"/>
          <p:nvPr/>
        </p:nvSpPr>
        <p:spPr>
          <a:xfrm>
            <a:off x="1843406" y="4533900"/>
            <a:ext cx="6867670" cy="1200329"/>
          </a:xfrm>
          <a:prstGeom prst="rect">
            <a:avLst/>
          </a:prstGeom>
          <a:noFill/>
        </p:spPr>
        <p:txBody>
          <a:bodyPr wrap="square" rtlCol="0">
            <a:spAutoFit/>
          </a:bodyPr>
          <a:lstStyle/>
          <a:p>
            <a:r>
              <a:rPr lang="en-US" dirty="0" smtClean="0"/>
              <a:t>The </a:t>
            </a:r>
            <a:r>
              <a:rPr lang="en-US" dirty="0" err="1" smtClean="0"/>
              <a:t>Micropile</a:t>
            </a:r>
            <a:r>
              <a:rPr lang="en-US" dirty="0" smtClean="0"/>
              <a:t> is as shown in the photo above.  The Subject to core is the Grout inside the API pipe. </a:t>
            </a:r>
          </a:p>
          <a:p>
            <a:r>
              <a:rPr lang="en-US" dirty="0" smtClean="0"/>
              <a:t>Vertically of the pile underneath the ground could not be assessed.</a:t>
            </a:r>
            <a:endParaRPr lang="en-US" dirty="0"/>
          </a:p>
        </p:txBody>
      </p:sp>
    </p:spTree>
    <p:extLst>
      <p:ext uri="{BB962C8B-B14F-4D97-AF65-F5344CB8AC3E}">
        <p14:creationId xmlns:p14="http://schemas.microsoft.com/office/powerpoint/2010/main" val="1723965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2270" y="647700"/>
            <a:ext cx="3201230" cy="570082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5295" y="2797042"/>
            <a:ext cx="4735305" cy="3551479"/>
          </a:xfrm>
          <a:prstGeom prst="rect">
            <a:avLst/>
          </a:prstGeom>
        </p:spPr>
      </p:pic>
      <p:sp>
        <p:nvSpPr>
          <p:cNvPr id="6" name="TextBox 5"/>
          <p:cNvSpPr txBox="1"/>
          <p:nvPr/>
        </p:nvSpPr>
        <p:spPr>
          <a:xfrm>
            <a:off x="5144397" y="1028700"/>
            <a:ext cx="4737100" cy="1200329"/>
          </a:xfrm>
          <a:prstGeom prst="rect">
            <a:avLst/>
          </a:prstGeom>
          <a:noFill/>
        </p:spPr>
        <p:txBody>
          <a:bodyPr wrap="square" rtlCol="0">
            <a:spAutoFit/>
          </a:bodyPr>
          <a:lstStyle/>
          <a:p>
            <a:r>
              <a:rPr lang="en-US" dirty="0" smtClean="0"/>
              <a:t>Our NMLC Core Barrel with Diamond Core Bit is as shown in the left picture and the expected core samples is as shown below with 54mm diameter.</a:t>
            </a:r>
            <a:endParaRPr lang="en-US" dirty="0"/>
          </a:p>
        </p:txBody>
      </p:sp>
    </p:spTree>
    <p:extLst>
      <p:ext uri="{BB962C8B-B14F-4D97-AF65-F5344CB8AC3E}">
        <p14:creationId xmlns:p14="http://schemas.microsoft.com/office/powerpoint/2010/main" val="992074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0"/>
            <a:ext cx="8911687" cy="1280890"/>
          </a:xfrm>
        </p:spPr>
        <p:txBody>
          <a:bodyPr/>
          <a:lstStyle/>
          <a:p>
            <a:r>
              <a:rPr lang="en-US" dirty="0" smtClean="0"/>
              <a:t>The Risk</a:t>
            </a:r>
            <a:endParaRPr lang="en-US" dirty="0"/>
          </a:p>
        </p:txBody>
      </p:sp>
      <p:sp>
        <p:nvSpPr>
          <p:cNvPr id="3" name="Content Placeholder 2"/>
          <p:cNvSpPr>
            <a:spLocks noGrp="1"/>
          </p:cNvSpPr>
          <p:nvPr>
            <p:ph idx="1"/>
          </p:nvPr>
        </p:nvSpPr>
        <p:spPr>
          <a:xfrm>
            <a:off x="2585499" y="527955"/>
            <a:ext cx="8915400" cy="3777622"/>
          </a:xfrm>
        </p:spPr>
        <p:txBody>
          <a:bodyPr>
            <a:normAutofit lnSpcReduction="10000"/>
          </a:bodyPr>
          <a:lstStyle/>
          <a:p>
            <a:r>
              <a:rPr lang="en-US" dirty="0" smtClean="0"/>
              <a:t>As mentioned earlier, the API pipe has a really small gap for our core bit to access.  Therefore, it poses a high risk of collision between our core bit and the API pipe’s internal wall.  </a:t>
            </a:r>
          </a:p>
          <a:p>
            <a:r>
              <a:rPr lang="en-US" dirty="0" smtClean="0"/>
              <a:t>When this happens, there is a possibility that:</a:t>
            </a:r>
          </a:p>
          <a:p>
            <a:pPr lvl="1" indent="-342900">
              <a:buFont typeface="+mj-lt"/>
              <a:buAutoNum type="arabicPeriod"/>
            </a:pPr>
            <a:r>
              <a:rPr lang="en-US" dirty="0" smtClean="0"/>
              <a:t>The bit would cut through the API pipe, damaging both the bit and the API pipe.</a:t>
            </a:r>
          </a:p>
          <a:p>
            <a:pPr lvl="1" indent="-342900">
              <a:buFont typeface="+mj-lt"/>
              <a:buAutoNum type="arabicPeriod"/>
            </a:pPr>
            <a:r>
              <a:rPr lang="en-US" dirty="0" smtClean="0"/>
              <a:t>The bit would jammed inside the API pipe, unable to penetrate and damaged. Further coring downward also not longer possible.</a:t>
            </a:r>
          </a:p>
          <a:p>
            <a:pPr lvl="1" indent="-342900">
              <a:buFont typeface="+mj-lt"/>
              <a:buAutoNum type="arabicPeriod"/>
            </a:pPr>
            <a:r>
              <a:rPr lang="en-US" dirty="0" smtClean="0"/>
              <a:t>The bit would lead by the API pipe to the bottom, without damaging the API pipe and the core barrel.</a:t>
            </a:r>
          </a:p>
          <a:p>
            <a:r>
              <a:rPr lang="en-US" dirty="0" smtClean="0"/>
              <a:t>We need to highlight all the possibilities so that each party would be clear on the cost and technical issue that might arise before we commence on the work.</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5499" y="4102377"/>
            <a:ext cx="3937000" cy="2214563"/>
          </a:xfrm>
          <a:prstGeom prst="rect">
            <a:avLst/>
          </a:prstGeom>
        </p:spPr>
      </p:pic>
      <p:sp>
        <p:nvSpPr>
          <p:cNvPr id="5" name="TextBox 4"/>
          <p:cNvSpPr txBox="1"/>
          <p:nvPr/>
        </p:nvSpPr>
        <p:spPr>
          <a:xfrm>
            <a:off x="6705600" y="4833532"/>
            <a:ext cx="4254500" cy="1477328"/>
          </a:xfrm>
          <a:prstGeom prst="rect">
            <a:avLst/>
          </a:prstGeom>
          <a:noFill/>
        </p:spPr>
        <p:txBody>
          <a:bodyPr wrap="square" rtlCol="0">
            <a:spAutoFit/>
          </a:bodyPr>
          <a:lstStyle/>
          <a:p>
            <a:r>
              <a:rPr lang="en-US" dirty="0" smtClean="0"/>
              <a:t>Photos shows previous Proof Coring Works done on bore pile whereby the core cut through the sonic logging tube installed inside the pile.  The Core Barrel &amp; Bit was damaged.</a:t>
            </a:r>
            <a:endParaRPr lang="en-US" dirty="0"/>
          </a:p>
        </p:txBody>
      </p:sp>
    </p:spTree>
    <p:extLst>
      <p:ext uri="{BB962C8B-B14F-4D97-AF65-F5344CB8AC3E}">
        <p14:creationId xmlns:p14="http://schemas.microsoft.com/office/powerpoint/2010/main" val="75712497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93</TotalTime>
  <Words>508</Words>
  <Application>Microsoft Macintosh PowerPoint</Application>
  <PresentationFormat>Widescreen</PresentationFormat>
  <Paragraphs>31</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Century Gothic</vt:lpstr>
      <vt:lpstr>Times New Roman</vt:lpstr>
      <vt:lpstr>Wingdings 3</vt:lpstr>
      <vt:lpstr>Arial</vt:lpstr>
      <vt:lpstr>Wisp</vt:lpstr>
      <vt:lpstr>TECHNICAL BRIEFING ON PROOF CORING WORKS  FOR MICROPILES</vt:lpstr>
      <vt:lpstr>INTRODUCTION</vt:lpstr>
      <vt:lpstr>The Equipment</vt:lpstr>
      <vt:lpstr>Methodology</vt:lpstr>
      <vt:lpstr>Technical Issue</vt:lpstr>
      <vt:lpstr>PowerPoint Presentation</vt:lpstr>
      <vt:lpstr>PowerPoint Presentation</vt:lpstr>
      <vt:lpstr>The Risk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BRIEFING ON PROOF CORING WORKS FOR MICROPILES</dc:title>
  <dc:creator>Microsoft Office User</dc:creator>
  <cp:lastModifiedBy>Microsoft Office User</cp:lastModifiedBy>
  <cp:revision>15</cp:revision>
  <dcterms:created xsi:type="dcterms:W3CDTF">2016-07-15T02:43:58Z</dcterms:created>
  <dcterms:modified xsi:type="dcterms:W3CDTF">2016-07-15T04:19:45Z</dcterms:modified>
</cp:coreProperties>
</file>